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260" r:id="rId3"/>
    <p:sldId id="257" r:id="rId4"/>
    <p:sldId id="263" r:id="rId5"/>
    <p:sldId id="261" r:id="rId6"/>
    <p:sldId id="264" r:id="rId7"/>
    <p:sldId id="265" r:id="rId8"/>
    <p:sldId id="266" r:id="rId9"/>
    <p:sldId id="267"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6" d="100"/>
          <a:sy n="46" d="100"/>
        </p:scale>
        <p:origin x="67"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2/8/2023</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72936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2/8/2023</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6277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2/8/2023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279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2/8/2023</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40666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2/8/2023</a:t>
            </a:fld>
            <a:endParaRPr lang="en-US" dirty="0"/>
          </a:p>
        </p:txBody>
      </p:sp>
    </p:spTree>
    <p:extLst>
      <p:ext uri="{BB962C8B-B14F-4D97-AF65-F5344CB8AC3E}">
        <p14:creationId xmlns:p14="http://schemas.microsoft.com/office/powerpoint/2010/main" val="138820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2/8/2023</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75768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2/8/2023</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256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2/8/2023</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856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2/8/2023</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800598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2/8/2023</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638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2/8/2023</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67251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2/8/2023</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05008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41" r:id="rId5"/>
    <p:sldLayoutId id="2147483746" r:id="rId6"/>
    <p:sldLayoutId id="2147483742" r:id="rId7"/>
    <p:sldLayoutId id="2147483743" r:id="rId8"/>
    <p:sldLayoutId id="2147483744" r:id="rId9"/>
    <p:sldLayoutId id="2147483745" r:id="rId10"/>
    <p:sldLayoutId id="2147483747"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888DBE8-157A-2820-5F17-2A7263811548}"/>
              </a:ext>
            </a:extLst>
          </p:cNvPr>
          <p:cNvSpPr>
            <a:spLocks noGrp="1"/>
          </p:cNvSpPr>
          <p:nvPr>
            <p:ph type="ctrTitle"/>
          </p:nvPr>
        </p:nvSpPr>
        <p:spPr>
          <a:xfrm>
            <a:off x="6090045" y="1346200"/>
            <a:ext cx="5624118" cy="3284538"/>
          </a:xfrm>
        </p:spPr>
        <p:txBody>
          <a:bodyPr anchor="b">
            <a:normAutofit/>
          </a:bodyPr>
          <a:lstStyle/>
          <a:p>
            <a:r>
              <a:rPr lang="en-US" dirty="0"/>
              <a:t>Protecting the CNS</a:t>
            </a:r>
            <a:endParaRPr lang="en-AU" dirty="0"/>
          </a:p>
        </p:txBody>
      </p:sp>
      <p:sp>
        <p:nvSpPr>
          <p:cNvPr id="3" name="Subtitle 2">
            <a:extLst>
              <a:ext uri="{FF2B5EF4-FFF2-40B4-BE49-F238E27FC236}">
                <a16:creationId xmlns:a16="http://schemas.microsoft.com/office/drawing/2014/main" id="{AE07AE95-F8FB-D371-4C43-5A92F263451B}"/>
              </a:ext>
            </a:extLst>
          </p:cNvPr>
          <p:cNvSpPr>
            <a:spLocks noGrp="1"/>
          </p:cNvSpPr>
          <p:nvPr>
            <p:ph type="subTitle" idx="1"/>
          </p:nvPr>
        </p:nvSpPr>
        <p:spPr>
          <a:xfrm>
            <a:off x="6096369" y="4630738"/>
            <a:ext cx="5617794" cy="1150937"/>
          </a:xfrm>
        </p:spPr>
        <p:txBody>
          <a:bodyPr anchor="t">
            <a:normAutofit fontScale="92500" lnSpcReduction="10000"/>
          </a:bodyPr>
          <a:lstStyle/>
          <a:p>
            <a:r>
              <a:rPr lang="en-US" dirty="0"/>
              <a:t>GTHBY </a:t>
            </a:r>
          </a:p>
          <a:p>
            <a:r>
              <a:rPr lang="en-US" dirty="0"/>
              <a:t>Year 12 General Human Biology</a:t>
            </a:r>
            <a:endParaRPr lang="en-AU" dirty="0"/>
          </a:p>
          <a:p>
            <a:endParaRPr lang="en-AU" dirty="0"/>
          </a:p>
        </p:txBody>
      </p:sp>
      <p:sp>
        <p:nvSpPr>
          <p:cNvPr id="11" name="Freeform: Shape 10">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Vector background of vibrant colors splashing">
            <a:extLst>
              <a:ext uri="{FF2B5EF4-FFF2-40B4-BE49-F238E27FC236}">
                <a16:creationId xmlns:a16="http://schemas.microsoft.com/office/drawing/2014/main" id="{3CAC2544-E995-9BE6-BEFC-55FA5857664E}"/>
              </a:ext>
            </a:extLst>
          </p:cNvPr>
          <p:cNvPicPr>
            <a:picLocks noChangeAspect="1"/>
          </p:cNvPicPr>
          <p:nvPr/>
        </p:nvPicPr>
        <p:blipFill rotWithShape="1">
          <a:blip r:embed="rId2"/>
          <a:srcRect l="30663" r="19432"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15" name="Freeform: Shape 14">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617962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1BB29-B6B5-1AE9-3806-094652C270DF}"/>
              </a:ext>
            </a:extLst>
          </p:cNvPr>
          <p:cNvSpPr>
            <a:spLocks noGrp="1"/>
          </p:cNvSpPr>
          <p:nvPr>
            <p:ph type="title"/>
          </p:nvPr>
        </p:nvSpPr>
        <p:spPr/>
        <p:txBody>
          <a:bodyPr/>
          <a:lstStyle/>
          <a:p>
            <a:r>
              <a:rPr lang="en-AU" dirty="0"/>
              <a:t>Success criteria</a:t>
            </a:r>
          </a:p>
        </p:txBody>
      </p:sp>
      <p:sp>
        <p:nvSpPr>
          <p:cNvPr id="3" name="Content Placeholder 2">
            <a:extLst>
              <a:ext uri="{FF2B5EF4-FFF2-40B4-BE49-F238E27FC236}">
                <a16:creationId xmlns:a16="http://schemas.microsoft.com/office/drawing/2014/main" id="{A9C753E4-9051-C788-31F8-6A1433A60B30}"/>
              </a:ext>
            </a:extLst>
          </p:cNvPr>
          <p:cNvSpPr>
            <a:spLocks noGrp="1"/>
          </p:cNvSpPr>
          <p:nvPr>
            <p:ph idx="1"/>
          </p:nvPr>
        </p:nvSpPr>
        <p:spPr/>
        <p:txBody>
          <a:bodyPr>
            <a:normAutofit/>
          </a:bodyPr>
          <a:lstStyle/>
          <a:p>
            <a:r>
              <a:rPr lang="en-AU" sz="2400" dirty="0"/>
              <a:t>Name three ways the central nervous system is protected.</a:t>
            </a:r>
          </a:p>
          <a:p>
            <a:r>
              <a:rPr lang="en-AU" sz="2400" dirty="0"/>
              <a:t>Explain how each works to protect the brain or spinal cord.</a:t>
            </a:r>
          </a:p>
        </p:txBody>
      </p:sp>
    </p:spTree>
    <p:extLst>
      <p:ext uri="{BB962C8B-B14F-4D97-AF65-F5344CB8AC3E}">
        <p14:creationId xmlns:p14="http://schemas.microsoft.com/office/powerpoint/2010/main" val="3608236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7A72B-223A-499F-3A79-4F37DB8A5FA7}"/>
              </a:ext>
            </a:extLst>
          </p:cNvPr>
          <p:cNvSpPr>
            <a:spLocks noGrp="1"/>
          </p:cNvSpPr>
          <p:nvPr>
            <p:ph type="title"/>
          </p:nvPr>
        </p:nvSpPr>
        <p:spPr/>
        <p:txBody>
          <a:bodyPr>
            <a:normAutofit fontScale="90000"/>
          </a:bodyPr>
          <a:lstStyle/>
          <a:p>
            <a:r>
              <a:rPr lang="en-AU" dirty="0"/>
              <a:t>Review: Which part is responsible for…</a:t>
            </a:r>
          </a:p>
        </p:txBody>
      </p:sp>
      <p:sp>
        <p:nvSpPr>
          <p:cNvPr id="3" name="Content Placeholder 2">
            <a:extLst>
              <a:ext uri="{FF2B5EF4-FFF2-40B4-BE49-F238E27FC236}">
                <a16:creationId xmlns:a16="http://schemas.microsoft.com/office/drawing/2014/main" id="{219145A0-4BCF-074B-8E8E-459ADAA3FD33}"/>
              </a:ext>
            </a:extLst>
          </p:cNvPr>
          <p:cNvSpPr>
            <a:spLocks noGrp="1"/>
          </p:cNvSpPr>
          <p:nvPr>
            <p:ph sz="half" idx="1"/>
          </p:nvPr>
        </p:nvSpPr>
        <p:spPr/>
        <p:txBody>
          <a:bodyPr>
            <a:normAutofit lnSpcReduction="10000"/>
          </a:bodyPr>
          <a:lstStyle/>
          <a:p>
            <a:pPr marL="457200" indent="-457200">
              <a:buAutoNum type="arabicPeriod"/>
            </a:pPr>
            <a:r>
              <a:rPr lang="en-AU" sz="2400" dirty="0"/>
              <a:t>Problem solving</a:t>
            </a:r>
          </a:p>
          <a:p>
            <a:pPr marL="457200" indent="-457200">
              <a:buAutoNum type="arabicPeriod"/>
            </a:pPr>
            <a:r>
              <a:rPr lang="en-AU" sz="2400" dirty="0"/>
              <a:t>Balance</a:t>
            </a:r>
          </a:p>
          <a:p>
            <a:pPr marL="457200" indent="-457200">
              <a:buAutoNum type="arabicPeriod"/>
            </a:pPr>
            <a:r>
              <a:rPr lang="en-AU" sz="2400" dirty="0"/>
              <a:t>Coordination</a:t>
            </a:r>
          </a:p>
          <a:p>
            <a:pPr marL="457200" indent="-457200">
              <a:buAutoNum type="arabicPeriod"/>
            </a:pPr>
            <a:r>
              <a:rPr lang="en-AU" sz="2400" dirty="0"/>
              <a:t>Breathing</a:t>
            </a:r>
          </a:p>
          <a:p>
            <a:pPr marL="457200" indent="-457200">
              <a:buAutoNum type="arabicPeriod"/>
            </a:pPr>
            <a:r>
              <a:rPr lang="en-AU" sz="2400" dirty="0"/>
              <a:t>Speech</a:t>
            </a:r>
          </a:p>
          <a:p>
            <a:pPr marL="457200" indent="-457200">
              <a:buAutoNum type="arabicPeriod"/>
            </a:pPr>
            <a:r>
              <a:rPr lang="en-AU" sz="2400" dirty="0"/>
              <a:t>Smell</a:t>
            </a:r>
          </a:p>
        </p:txBody>
      </p:sp>
      <p:sp>
        <p:nvSpPr>
          <p:cNvPr id="4" name="Content Placeholder 3">
            <a:extLst>
              <a:ext uri="{FF2B5EF4-FFF2-40B4-BE49-F238E27FC236}">
                <a16:creationId xmlns:a16="http://schemas.microsoft.com/office/drawing/2014/main" id="{BC83F253-4BB2-16B9-442A-BCA77A89BA4F}"/>
              </a:ext>
            </a:extLst>
          </p:cNvPr>
          <p:cNvSpPr>
            <a:spLocks noGrp="1"/>
          </p:cNvSpPr>
          <p:nvPr>
            <p:ph sz="half" idx="2"/>
          </p:nvPr>
        </p:nvSpPr>
        <p:spPr>
          <a:xfrm>
            <a:off x="5812971" y="2438399"/>
            <a:ext cx="5766319" cy="3657601"/>
          </a:xfrm>
        </p:spPr>
        <p:txBody>
          <a:bodyPr>
            <a:normAutofit lnSpcReduction="10000"/>
          </a:bodyPr>
          <a:lstStyle/>
          <a:p>
            <a:r>
              <a:rPr lang="en-AU" sz="2400" dirty="0"/>
              <a:t>7. Vision</a:t>
            </a:r>
          </a:p>
          <a:p>
            <a:r>
              <a:rPr lang="en-AU" sz="2400" dirty="0"/>
              <a:t>8. Taste</a:t>
            </a:r>
          </a:p>
          <a:p>
            <a:r>
              <a:rPr lang="en-AU" sz="2400" dirty="0"/>
              <a:t>9. Memory association</a:t>
            </a:r>
          </a:p>
          <a:p>
            <a:r>
              <a:rPr lang="en-AU" sz="2400" dirty="0"/>
              <a:t>10. Body temperature regulation</a:t>
            </a:r>
          </a:p>
          <a:p>
            <a:r>
              <a:rPr lang="en-AU" sz="2400" dirty="0"/>
              <a:t>11. Decision making</a:t>
            </a:r>
          </a:p>
          <a:p>
            <a:r>
              <a:rPr lang="en-AU" sz="2400" dirty="0"/>
              <a:t>12. Motor control</a:t>
            </a:r>
          </a:p>
        </p:txBody>
      </p:sp>
    </p:spTree>
    <p:extLst>
      <p:ext uri="{BB962C8B-B14F-4D97-AF65-F5344CB8AC3E}">
        <p14:creationId xmlns:p14="http://schemas.microsoft.com/office/powerpoint/2010/main" val="2975687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F828-671B-4397-BBAD-19A223F404D1}"/>
              </a:ext>
            </a:extLst>
          </p:cNvPr>
          <p:cNvSpPr>
            <a:spLocks noGrp="1"/>
          </p:cNvSpPr>
          <p:nvPr>
            <p:ph type="title"/>
          </p:nvPr>
        </p:nvSpPr>
        <p:spPr/>
        <p:txBody>
          <a:bodyPr/>
          <a:lstStyle/>
          <a:p>
            <a:r>
              <a:rPr lang="en-US" dirty="0"/>
              <a:t>Learning Intentions</a:t>
            </a:r>
            <a:endParaRPr lang="en-AU" dirty="0"/>
          </a:p>
        </p:txBody>
      </p:sp>
      <p:sp>
        <p:nvSpPr>
          <p:cNvPr id="3" name="Content Placeholder 2">
            <a:extLst>
              <a:ext uri="{FF2B5EF4-FFF2-40B4-BE49-F238E27FC236}">
                <a16:creationId xmlns:a16="http://schemas.microsoft.com/office/drawing/2014/main" id="{D4B5797E-7C00-9725-D53D-F1933542260E}"/>
              </a:ext>
            </a:extLst>
          </p:cNvPr>
          <p:cNvSpPr>
            <a:spLocks noGrp="1"/>
          </p:cNvSpPr>
          <p:nvPr>
            <p:ph idx="1"/>
          </p:nvPr>
        </p:nvSpPr>
        <p:spPr>
          <a:xfrm>
            <a:off x="1610140" y="2312276"/>
            <a:ext cx="9080672" cy="3651504"/>
          </a:xfrm>
        </p:spPr>
        <p:txBody>
          <a:bodyPr>
            <a:normAutofit/>
          </a:bodyPr>
          <a:lstStyle/>
          <a:p>
            <a:pPr marL="228600">
              <a:lnSpc>
                <a:spcPct val="115000"/>
              </a:lnSpc>
              <a:spcAft>
                <a:spcPts val="600"/>
              </a:spcAft>
              <a:tabLst>
                <a:tab pos="228600" algn="l"/>
              </a:tabLst>
            </a:pPr>
            <a:r>
              <a:rPr lang="en-AU" sz="2400" dirty="0">
                <a:effectLst/>
                <a:ea typeface="Calibri" panose="020F0502020204030204" pitchFamily="34" charset="0"/>
              </a:rPr>
              <a:t>Protection of the central nervous system by bone, meninges and cerebrospinal fluid</a:t>
            </a:r>
            <a:endParaRPr lang="en-AU" sz="3600" dirty="0"/>
          </a:p>
        </p:txBody>
      </p:sp>
    </p:spTree>
    <p:extLst>
      <p:ext uri="{BB962C8B-B14F-4D97-AF65-F5344CB8AC3E}">
        <p14:creationId xmlns:p14="http://schemas.microsoft.com/office/powerpoint/2010/main" val="2041696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1BB29-B6B5-1AE9-3806-094652C270DF}"/>
              </a:ext>
            </a:extLst>
          </p:cNvPr>
          <p:cNvSpPr>
            <a:spLocks noGrp="1"/>
          </p:cNvSpPr>
          <p:nvPr>
            <p:ph type="title"/>
          </p:nvPr>
        </p:nvSpPr>
        <p:spPr/>
        <p:txBody>
          <a:bodyPr/>
          <a:lstStyle/>
          <a:p>
            <a:r>
              <a:rPr lang="en-AU" dirty="0"/>
              <a:t>Success criteria</a:t>
            </a:r>
          </a:p>
        </p:txBody>
      </p:sp>
      <p:sp>
        <p:nvSpPr>
          <p:cNvPr id="3" name="Content Placeholder 2">
            <a:extLst>
              <a:ext uri="{FF2B5EF4-FFF2-40B4-BE49-F238E27FC236}">
                <a16:creationId xmlns:a16="http://schemas.microsoft.com/office/drawing/2014/main" id="{A9C753E4-9051-C788-31F8-6A1433A60B30}"/>
              </a:ext>
            </a:extLst>
          </p:cNvPr>
          <p:cNvSpPr>
            <a:spLocks noGrp="1"/>
          </p:cNvSpPr>
          <p:nvPr>
            <p:ph idx="1"/>
          </p:nvPr>
        </p:nvSpPr>
        <p:spPr/>
        <p:txBody>
          <a:bodyPr>
            <a:normAutofit/>
          </a:bodyPr>
          <a:lstStyle/>
          <a:p>
            <a:r>
              <a:rPr lang="en-AU" sz="2400" dirty="0"/>
              <a:t>Name three ways the central nervous system is protected.</a:t>
            </a:r>
          </a:p>
          <a:p>
            <a:r>
              <a:rPr lang="en-AU" sz="2400" dirty="0"/>
              <a:t>Explain how each works to protect the brain or spinal cord.</a:t>
            </a:r>
          </a:p>
        </p:txBody>
      </p:sp>
    </p:spTree>
    <p:extLst>
      <p:ext uri="{BB962C8B-B14F-4D97-AF65-F5344CB8AC3E}">
        <p14:creationId xmlns:p14="http://schemas.microsoft.com/office/powerpoint/2010/main" val="4272415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94D5C-458E-AC58-F67B-06961B7887D6}"/>
              </a:ext>
            </a:extLst>
          </p:cNvPr>
          <p:cNvSpPr>
            <a:spLocks noGrp="1"/>
          </p:cNvSpPr>
          <p:nvPr>
            <p:ph type="title"/>
          </p:nvPr>
        </p:nvSpPr>
        <p:spPr/>
        <p:txBody>
          <a:bodyPr/>
          <a:lstStyle/>
          <a:p>
            <a:endParaRPr lang="en-AU" dirty="0"/>
          </a:p>
        </p:txBody>
      </p:sp>
      <p:sp>
        <p:nvSpPr>
          <p:cNvPr id="3" name="Content Placeholder 2">
            <a:extLst>
              <a:ext uri="{FF2B5EF4-FFF2-40B4-BE49-F238E27FC236}">
                <a16:creationId xmlns:a16="http://schemas.microsoft.com/office/drawing/2014/main" id="{A8328314-B341-3BBF-54F9-96FE05099DEB}"/>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68849ECF-E4E4-6CC9-48D3-8F214DBFE33F}"/>
              </a:ext>
            </a:extLst>
          </p:cNvPr>
          <p:cNvPicPr>
            <a:picLocks noChangeAspect="1"/>
          </p:cNvPicPr>
          <p:nvPr/>
        </p:nvPicPr>
        <p:blipFill>
          <a:blip r:embed="rId2"/>
          <a:stretch>
            <a:fillRect/>
          </a:stretch>
        </p:blipFill>
        <p:spPr>
          <a:xfrm>
            <a:off x="3791712" y="0"/>
            <a:ext cx="4608576" cy="6858000"/>
          </a:xfrm>
          <a:prstGeom prst="rect">
            <a:avLst/>
          </a:prstGeom>
        </p:spPr>
      </p:pic>
      <p:pic>
        <p:nvPicPr>
          <p:cNvPr id="5" name="Picture 4">
            <a:extLst>
              <a:ext uri="{FF2B5EF4-FFF2-40B4-BE49-F238E27FC236}">
                <a16:creationId xmlns:a16="http://schemas.microsoft.com/office/drawing/2014/main" id="{57897FB7-2B04-7E9A-E99E-C0C21B9AC2F8}"/>
              </a:ext>
            </a:extLst>
          </p:cNvPr>
          <p:cNvPicPr>
            <a:picLocks noChangeAspect="1"/>
          </p:cNvPicPr>
          <p:nvPr/>
        </p:nvPicPr>
        <p:blipFill rotWithShape="1">
          <a:blip r:embed="rId2"/>
          <a:srcRect t="7639" b="52222"/>
          <a:stretch/>
        </p:blipFill>
        <p:spPr>
          <a:xfrm>
            <a:off x="493765" y="894220"/>
            <a:ext cx="11204465" cy="6692482"/>
          </a:xfrm>
          <a:prstGeom prst="rect">
            <a:avLst/>
          </a:prstGeom>
        </p:spPr>
      </p:pic>
      <p:pic>
        <p:nvPicPr>
          <p:cNvPr id="6" name="Picture 5">
            <a:extLst>
              <a:ext uri="{FF2B5EF4-FFF2-40B4-BE49-F238E27FC236}">
                <a16:creationId xmlns:a16="http://schemas.microsoft.com/office/drawing/2014/main" id="{9FFCAC21-548E-9820-E09E-C20E04666096}"/>
              </a:ext>
            </a:extLst>
          </p:cNvPr>
          <p:cNvPicPr>
            <a:picLocks noChangeAspect="1"/>
          </p:cNvPicPr>
          <p:nvPr/>
        </p:nvPicPr>
        <p:blipFill rotWithShape="1">
          <a:blip r:embed="rId3"/>
          <a:srcRect l="14553" t="-69" b="42451"/>
          <a:stretch/>
        </p:blipFill>
        <p:spPr>
          <a:xfrm>
            <a:off x="2142095" y="1002920"/>
            <a:ext cx="9418533" cy="3790537"/>
          </a:xfrm>
          <a:prstGeom prst="rect">
            <a:avLst/>
          </a:prstGeom>
        </p:spPr>
      </p:pic>
    </p:spTree>
    <p:extLst>
      <p:ext uri="{BB962C8B-B14F-4D97-AF65-F5344CB8AC3E}">
        <p14:creationId xmlns:p14="http://schemas.microsoft.com/office/powerpoint/2010/main" val="4732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xit" presetSubtype="0" fill="hold" nodeType="withEffect">
                                  <p:stCondLst>
                                    <p:cond delay="0"/>
                                  </p:stCondLst>
                                  <p:childTnLst>
                                    <p:set>
                                      <p:cBhvr>
                                        <p:cTn id="13" dur="1" fill="hold">
                                          <p:stCondLst>
                                            <p:cond delay="0"/>
                                          </p:stCondLst>
                                        </p:cTn>
                                        <p:tgtEl>
                                          <p:spTgt spid="5"/>
                                        </p:tgtEl>
                                        <p:attrNameLst>
                                          <p:attrName>style.visibility</p:attrName>
                                        </p:attrNameLst>
                                      </p:cBhvr>
                                      <p:to>
                                        <p:strVal val="hidden"/>
                                      </p:to>
                                    </p:set>
                                  </p:childTnLst>
                                </p:cTn>
                              </p:par>
                              <p:par>
                                <p:cTn id="14" presetID="1" presetClass="exit" presetSubtype="0" fill="hold" nodeType="withEffect">
                                  <p:stCondLst>
                                    <p:cond delay="0"/>
                                  </p:stCondLst>
                                  <p:childTnLst>
                                    <p:set>
                                      <p:cBhvr>
                                        <p:cTn id="15" dur="1" fill="hold">
                                          <p:stCondLst>
                                            <p:cond delay="0"/>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226FC-A8F1-468A-7A02-1FD204F6CCBF}"/>
              </a:ext>
            </a:extLst>
          </p:cNvPr>
          <p:cNvSpPr>
            <a:spLocks noGrp="1"/>
          </p:cNvSpPr>
          <p:nvPr>
            <p:ph type="title"/>
          </p:nvPr>
        </p:nvSpPr>
        <p:spPr>
          <a:xfrm>
            <a:off x="1920240" y="442220"/>
            <a:ext cx="9397793" cy="1345269"/>
          </a:xfrm>
        </p:spPr>
        <p:txBody>
          <a:bodyPr>
            <a:normAutofit fontScale="90000"/>
          </a:bodyPr>
          <a:lstStyle/>
          <a:p>
            <a:r>
              <a:rPr lang="en-AU" dirty="0"/>
              <a:t>What does the CNS need protection from?</a:t>
            </a:r>
          </a:p>
        </p:txBody>
      </p:sp>
      <p:sp>
        <p:nvSpPr>
          <p:cNvPr id="3" name="Content Placeholder 2">
            <a:extLst>
              <a:ext uri="{FF2B5EF4-FFF2-40B4-BE49-F238E27FC236}">
                <a16:creationId xmlns:a16="http://schemas.microsoft.com/office/drawing/2014/main" id="{8A0008A3-E20C-914F-5BF0-07163019C589}"/>
              </a:ext>
            </a:extLst>
          </p:cNvPr>
          <p:cNvSpPr>
            <a:spLocks noGrp="1"/>
          </p:cNvSpPr>
          <p:nvPr>
            <p:ph idx="1"/>
          </p:nvPr>
        </p:nvSpPr>
        <p:spPr>
          <a:xfrm>
            <a:off x="4879910" y="2312276"/>
            <a:ext cx="5810901" cy="3651504"/>
          </a:xfrm>
        </p:spPr>
        <p:txBody>
          <a:bodyPr/>
          <a:lstStyle/>
          <a:p>
            <a:endParaRPr lang="en-AU" dirty="0"/>
          </a:p>
        </p:txBody>
      </p:sp>
      <p:pic>
        <p:nvPicPr>
          <p:cNvPr id="4" name="Picture 3">
            <a:extLst>
              <a:ext uri="{FF2B5EF4-FFF2-40B4-BE49-F238E27FC236}">
                <a16:creationId xmlns:a16="http://schemas.microsoft.com/office/drawing/2014/main" id="{CB1D7407-A3D8-6D0F-1B5B-040310FB65CF}"/>
              </a:ext>
            </a:extLst>
          </p:cNvPr>
          <p:cNvPicPr>
            <a:picLocks noChangeAspect="1"/>
          </p:cNvPicPr>
          <p:nvPr/>
        </p:nvPicPr>
        <p:blipFill rotWithShape="1">
          <a:blip r:embed="rId2"/>
          <a:srcRect l="22995"/>
          <a:stretch/>
        </p:blipFill>
        <p:spPr>
          <a:xfrm>
            <a:off x="596120" y="2312276"/>
            <a:ext cx="4056065" cy="3648075"/>
          </a:xfrm>
          <a:prstGeom prst="rect">
            <a:avLst/>
          </a:prstGeom>
        </p:spPr>
      </p:pic>
    </p:spTree>
    <p:extLst>
      <p:ext uri="{BB962C8B-B14F-4D97-AF65-F5344CB8AC3E}">
        <p14:creationId xmlns:p14="http://schemas.microsoft.com/office/powerpoint/2010/main" val="163768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883A-7CFB-E43A-B78A-EBDC7F64EE2F}"/>
              </a:ext>
            </a:extLst>
          </p:cNvPr>
          <p:cNvSpPr>
            <a:spLocks noGrp="1"/>
          </p:cNvSpPr>
          <p:nvPr>
            <p:ph type="title"/>
          </p:nvPr>
        </p:nvSpPr>
        <p:spPr/>
        <p:txBody>
          <a:bodyPr/>
          <a:lstStyle/>
          <a:p>
            <a:r>
              <a:rPr lang="en-AU" dirty="0"/>
              <a:t>Bone: The skull and spinal cord</a:t>
            </a:r>
          </a:p>
        </p:txBody>
      </p:sp>
      <p:sp>
        <p:nvSpPr>
          <p:cNvPr id="3" name="Content Placeholder 2">
            <a:extLst>
              <a:ext uri="{FF2B5EF4-FFF2-40B4-BE49-F238E27FC236}">
                <a16:creationId xmlns:a16="http://schemas.microsoft.com/office/drawing/2014/main" id="{85F0B81E-5AED-68E3-8DE7-B1F903EF2DB2}"/>
              </a:ext>
            </a:extLst>
          </p:cNvPr>
          <p:cNvSpPr>
            <a:spLocks noGrp="1"/>
          </p:cNvSpPr>
          <p:nvPr>
            <p:ph idx="1"/>
          </p:nvPr>
        </p:nvSpPr>
        <p:spPr/>
        <p:txBody>
          <a:bodyPr/>
          <a:lstStyle/>
          <a:p>
            <a:endParaRPr lang="en-AU" dirty="0"/>
          </a:p>
        </p:txBody>
      </p:sp>
      <p:pic>
        <p:nvPicPr>
          <p:cNvPr id="4" name="Picture 3">
            <a:extLst>
              <a:ext uri="{FF2B5EF4-FFF2-40B4-BE49-F238E27FC236}">
                <a16:creationId xmlns:a16="http://schemas.microsoft.com/office/drawing/2014/main" id="{33CA9D1F-80B9-AB23-661E-84BFC51494B6}"/>
              </a:ext>
            </a:extLst>
          </p:cNvPr>
          <p:cNvPicPr>
            <a:picLocks noChangeAspect="1"/>
          </p:cNvPicPr>
          <p:nvPr/>
        </p:nvPicPr>
        <p:blipFill>
          <a:blip r:embed="rId2"/>
          <a:stretch>
            <a:fillRect/>
          </a:stretch>
        </p:blipFill>
        <p:spPr>
          <a:xfrm>
            <a:off x="9466848" y="149189"/>
            <a:ext cx="2447925" cy="4800600"/>
          </a:xfrm>
          <a:prstGeom prst="rect">
            <a:avLst/>
          </a:prstGeom>
        </p:spPr>
      </p:pic>
      <p:pic>
        <p:nvPicPr>
          <p:cNvPr id="8" name="Picture 7">
            <a:extLst>
              <a:ext uri="{FF2B5EF4-FFF2-40B4-BE49-F238E27FC236}">
                <a16:creationId xmlns:a16="http://schemas.microsoft.com/office/drawing/2014/main" id="{28F1C4A8-077D-7649-5828-C302B1E4397A}"/>
              </a:ext>
            </a:extLst>
          </p:cNvPr>
          <p:cNvPicPr>
            <a:picLocks noChangeAspect="1"/>
          </p:cNvPicPr>
          <p:nvPr/>
        </p:nvPicPr>
        <p:blipFill>
          <a:blip r:embed="rId3"/>
          <a:stretch>
            <a:fillRect/>
          </a:stretch>
        </p:blipFill>
        <p:spPr>
          <a:xfrm>
            <a:off x="1142484" y="1787489"/>
            <a:ext cx="6268489" cy="5070511"/>
          </a:xfrm>
          <a:prstGeom prst="rect">
            <a:avLst/>
          </a:prstGeom>
        </p:spPr>
      </p:pic>
      <p:pic>
        <p:nvPicPr>
          <p:cNvPr id="7" name="Picture 6">
            <a:extLst>
              <a:ext uri="{FF2B5EF4-FFF2-40B4-BE49-F238E27FC236}">
                <a16:creationId xmlns:a16="http://schemas.microsoft.com/office/drawing/2014/main" id="{EC662A31-B90E-6B1C-496A-73065F2319C3}"/>
              </a:ext>
            </a:extLst>
          </p:cNvPr>
          <p:cNvPicPr>
            <a:picLocks noChangeAspect="1"/>
          </p:cNvPicPr>
          <p:nvPr/>
        </p:nvPicPr>
        <p:blipFill>
          <a:blip r:embed="rId4"/>
          <a:stretch>
            <a:fillRect/>
          </a:stretch>
        </p:blipFill>
        <p:spPr>
          <a:xfrm>
            <a:off x="1290469" y="2055480"/>
            <a:ext cx="5972518" cy="4778015"/>
          </a:xfrm>
          <a:prstGeom prst="rect">
            <a:avLst/>
          </a:prstGeom>
        </p:spPr>
      </p:pic>
      <p:pic>
        <p:nvPicPr>
          <p:cNvPr id="5" name="Picture 4">
            <a:extLst>
              <a:ext uri="{FF2B5EF4-FFF2-40B4-BE49-F238E27FC236}">
                <a16:creationId xmlns:a16="http://schemas.microsoft.com/office/drawing/2014/main" id="{B40822FF-6AEC-D042-26E7-E593C8FB1B46}"/>
              </a:ext>
            </a:extLst>
          </p:cNvPr>
          <p:cNvPicPr>
            <a:picLocks noChangeAspect="1"/>
          </p:cNvPicPr>
          <p:nvPr/>
        </p:nvPicPr>
        <p:blipFill>
          <a:blip r:embed="rId5"/>
          <a:stretch>
            <a:fillRect/>
          </a:stretch>
        </p:blipFill>
        <p:spPr>
          <a:xfrm>
            <a:off x="2022345" y="1787489"/>
            <a:ext cx="7342399" cy="4788521"/>
          </a:xfrm>
          <a:prstGeom prst="rect">
            <a:avLst/>
          </a:prstGeom>
        </p:spPr>
      </p:pic>
    </p:spTree>
    <p:extLst>
      <p:ext uri="{BB962C8B-B14F-4D97-AF65-F5344CB8AC3E}">
        <p14:creationId xmlns:p14="http://schemas.microsoft.com/office/powerpoint/2010/main" val="62400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C7F0F-31A3-B75A-4484-4D44C48E4BA4}"/>
              </a:ext>
            </a:extLst>
          </p:cNvPr>
          <p:cNvSpPr>
            <a:spLocks noGrp="1"/>
          </p:cNvSpPr>
          <p:nvPr>
            <p:ph type="title"/>
          </p:nvPr>
        </p:nvSpPr>
        <p:spPr>
          <a:xfrm>
            <a:off x="822960" y="442220"/>
            <a:ext cx="10744200" cy="1345269"/>
          </a:xfrm>
        </p:spPr>
        <p:txBody>
          <a:bodyPr>
            <a:normAutofit/>
          </a:bodyPr>
          <a:lstStyle/>
          <a:p>
            <a:r>
              <a:rPr lang="en-AU" dirty="0"/>
              <a:t>The Meninges: Connective tissue membranes</a:t>
            </a:r>
          </a:p>
        </p:txBody>
      </p:sp>
      <p:pic>
        <p:nvPicPr>
          <p:cNvPr id="4" name="Content Placeholder 3">
            <a:extLst>
              <a:ext uri="{FF2B5EF4-FFF2-40B4-BE49-F238E27FC236}">
                <a16:creationId xmlns:a16="http://schemas.microsoft.com/office/drawing/2014/main" id="{916B53F6-FD34-D5CC-E7F2-DCF92C130CD4}"/>
              </a:ext>
            </a:extLst>
          </p:cNvPr>
          <p:cNvPicPr>
            <a:picLocks noGrp="1" noChangeAspect="1"/>
          </p:cNvPicPr>
          <p:nvPr>
            <p:ph idx="1"/>
          </p:nvPr>
        </p:nvPicPr>
        <p:blipFill>
          <a:blip r:embed="rId2"/>
          <a:stretch>
            <a:fillRect/>
          </a:stretch>
        </p:blipFill>
        <p:spPr>
          <a:xfrm>
            <a:off x="328213" y="2331649"/>
            <a:ext cx="5088509" cy="4345376"/>
          </a:xfrm>
          <a:prstGeom prst="rect">
            <a:avLst/>
          </a:prstGeom>
        </p:spPr>
      </p:pic>
      <p:sp>
        <p:nvSpPr>
          <p:cNvPr id="6" name="TextBox 5">
            <a:extLst>
              <a:ext uri="{FF2B5EF4-FFF2-40B4-BE49-F238E27FC236}">
                <a16:creationId xmlns:a16="http://schemas.microsoft.com/office/drawing/2014/main" id="{308D13CD-131D-9CAE-223D-3C4B93B3D211}"/>
              </a:ext>
            </a:extLst>
          </p:cNvPr>
          <p:cNvSpPr txBox="1"/>
          <p:nvPr/>
        </p:nvSpPr>
        <p:spPr>
          <a:xfrm>
            <a:off x="5772150" y="2333685"/>
            <a:ext cx="6091637" cy="4524315"/>
          </a:xfrm>
          <a:prstGeom prst="rect">
            <a:avLst/>
          </a:prstGeom>
          <a:noFill/>
        </p:spPr>
        <p:txBody>
          <a:bodyPr wrap="square">
            <a:spAutoFit/>
          </a:bodyPr>
          <a:lstStyle/>
          <a:p>
            <a:r>
              <a:rPr lang="en-US" b="1" dirty="0"/>
              <a:t>Dura mater</a:t>
            </a:r>
            <a:r>
              <a:rPr lang="en-US" dirty="0"/>
              <a:t>: The outermost membrane, this is the thickest of the three layers and has both an outer and inner layer. It is one of the few structures of the skull capable of feeling pain. The brain itself cannot.</a:t>
            </a:r>
          </a:p>
          <a:p>
            <a:r>
              <a:rPr lang="en-US" b="1" dirty="0"/>
              <a:t>Arachnoid mater</a:t>
            </a:r>
            <a:r>
              <a:rPr lang="en-US" dirty="0"/>
              <a:t>: Connected to the dura mater on the side closest to the CNS, this middle layer includes a network of fibers and collagen that are part of the suspension system that helps protect the brain and spinal cord from sudden impact. They also form a gap between the arachnoid and the pia maters called the subarachnoid space. This is where the cerebrospinal fluid is found.</a:t>
            </a:r>
          </a:p>
          <a:p>
            <a:r>
              <a:rPr lang="en-US" b="1" dirty="0"/>
              <a:t>Pia mater</a:t>
            </a:r>
            <a:r>
              <a:rPr lang="en-US" dirty="0"/>
              <a:t>: The innermost layer, the pia mater hugs the spinal cord and brain like a coat. It has blood vessels that deliver oxygen and nutrients to the spinal cord.</a:t>
            </a:r>
            <a:endParaRPr lang="en-AU" dirty="0"/>
          </a:p>
        </p:txBody>
      </p:sp>
    </p:spTree>
    <p:extLst>
      <p:ext uri="{BB962C8B-B14F-4D97-AF65-F5344CB8AC3E}">
        <p14:creationId xmlns:p14="http://schemas.microsoft.com/office/powerpoint/2010/main" val="3913773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F234-B72D-624B-020D-6251CABCBABF}"/>
              </a:ext>
            </a:extLst>
          </p:cNvPr>
          <p:cNvSpPr>
            <a:spLocks noGrp="1"/>
          </p:cNvSpPr>
          <p:nvPr>
            <p:ph type="title"/>
          </p:nvPr>
        </p:nvSpPr>
        <p:spPr/>
        <p:txBody>
          <a:bodyPr/>
          <a:lstStyle/>
          <a:p>
            <a:r>
              <a:rPr lang="en-AU" dirty="0"/>
              <a:t>Cerebrospinal fluid</a:t>
            </a:r>
          </a:p>
        </p:txBody>
      </p:sp>
      <p:pic>
        <p:nvPicPr>
          <p:cNvPr id="1026" name="Picture 2" descr="Cerebrospinal fluid circulation. | Download Scientific Diagram">
            <a:extLst>
              <a:ext uri="{FF2B5EF4-FFF2-40B4-BE49-F238E27FC236}">
                <a16:creationId xmlns:a16="http://schemas.microsoft.com/office/drawing/2014/main" id="{40D515ED-3CDA-EF2D-D5BF-430491E888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8011" y="2255677"/>
            <a:ext cx="5461280" cy="42469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2FD16F-361E-BB1F-251B-3D39B2BABD84}"/>
              </a:ext>
            </a:extLst>
          </p:cNvPr>
          <p:cNvSpPr txBox="1"/>
          <p:nvPr/>
        </p:nvSpPr>
        <p:spPr>
          <a:xfrm>
            <a:off x="6096000" y="2967334"/>
            <a:ext cx="5287346" cy="2677656"/>
          </a:xfrm>
          <a:prstGeom prst="rect">
            <a:avLst/>
          </a:prstGeom>
          <a:noFill/>
        </p:spPr>
        <p:txBody>
          <a:bodyPr wrap="square">
            <a:spAutoFit/>
          </a:bodyPr>
          <a:lstStyle/>
          <a:p>
            <a:r>
              <a:rPr lang="en-US" sz="2400" b="0" i="0" dirty="0">
                <a:solidFill>
                  <a:srgbClr val="000000"/>
                </a:solidFill>
                <a:effectLst/>
                <a:latin typeface="+mj-lt"/>
              </a:rPr>
              <a:t>To ensure the brain and the spinal cord do not come into direct contact with any bones of the skull or vertebrae, they float in a clear liquid called cerebrospinal fluid</a:t>
            </a:r>
            <a:r>
              <a:rPr lang="en-US" sz="2400" dirty="0">
                <a:solidFill>
                  <a:srgbClr val="000000"/>
                </a:solidFill>
                <a:latin typeface="+mj-lt"/>
              </a:rPr>
              <a:t>, which acts as a cushion and shock absorber.</a:t>
            </a:r>
            <a:endParaRPr lang="en-AU" sz="2400" dirty="0">
              <a:latin typeface="+mj-lt"/>
            </a:endParaRPr>
          </a:p>
        </p:txBody>
      </p:sp>
    </p:spTree>
    <p:extLst>
      <p:ext uri="{BB962C8B-B14F-4D97-AF65-F5344CB8AC3E}">
        <p14:creationId xmlns:p14="http://schemas.microsoft.com/office/powerpoint/2010/main" val="2489593824"/>
      </p:ext>
    </p:extLst>
  </p:cSld>
  <p:clrMapOvr>
    <a:masterClrMapping/>
  </p:clrMapOvr>
</p:sld>
</file>

<file path=ppt/theme/theme1.xml><?xml version="1.0" encoding="utf-8"?>
<a:theme xmlns:a="http://schemas.openxmlformats.org/drawingml/2006/main" name="SketchLines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179</TotalTime>
  <Words>324</Words>
  <Application>Microsoft Office PowerPoint</Application>
  <PresentationFormat>Widescreen</PresentationFormat>
  <Paragraphs>32</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Meiryo</vt:lpstr>
      <vt:lpstr>Corbel</vt:lpstr>
      <vt:lpstr>SketchLinesVTI</vt:lpstr>
      <vt:lpstr>Protecting the CNS</vt:lpstr>
      <vt:lpstr>Review: Which part is responsible for…</vt:lpstr>
      <vt:lpstr>Learning Intentions</vt:lpstr>
      <vt:lpstr>Success criteria</vt:lpstr>
      <vt:lpstr>PowerPoint Presentation</vt:lpstr>
      <vt:lpstr>What does the CNS need protection from?</vt:lpstr>
      <vt:lpstr>Bone: The skull and spinal cord</vt:lpstr>
      <vt:lpstr>The Meninges: Connective tissue membranes</vt:lpstr>
      <vt:lpstr>Cerebrospinal fluid</vt:lpstr>
      <vt:lpstr>Success criteria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Nervous System</dc:title>
  <dc:creator>Kristy</dc:creator>
  <cp:lastModifiedBy>Kristy</cp:lastModifiedBy>
  <cp:revision>8</cp:revision>
  <dcterms:created xsi:type="dcterms:W3CDTF">2023-02-01T11:31:06Z</dcterms:created>
  <dcterms:modified xsi:type="dcterms:W3CDTF">2023-02-08T12:32:52Z</dcterms:modified>
</cp:coreProperties>
</file>